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rimo" panose="020B0604020202020204" charset="0"/>
      <p:regular r:id="rId15"/>
    </p:embeddedFont>
    <p:embeddedFont>
      <p:font typeface="Arimo Bold" panose="020B0604020202020204" charset="0"/>
      <p:regular r:id="rId16"/>
    </p:embeddedFont>
    <p:embeddedFont>
      <p:font typeface="Asap" panose="020B0604020202020204" charset="0"/>
      <p:regular r:id="rId17"/>
    </p:embeddedFont>
    <p:embeddedFont>
      <p:font typeface="Asap Bold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austina" panose="020B0604020202020204" charset="0"/>
      <p:regular r:id="rId23"/>
    </p:embeddedFont>
    <p:embeddedFont>
      <p:font typeface="Faustina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68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2E5E9-6ED5-4828-9395-F274FD786096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3A9E8-3ADC-4D7D-8816-1D03A87F3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85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D3A9E8-3ADC-4D7D-8816-1D03A87F38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289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20.png"/><Relationship Id="rId7" Type="http://schemas.openxmlformats.org/officeDocument/2006/relationships/image" Target="../media/image4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2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7" Type="http://schemas.openxmlformats.org/officeDocument/2006/relationships/image" Target="../media/image52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5" Type="http://schemas.openxmlformats.org/officeDocument/2006/relationships/image" Target="../media/image50.svg"/><Relationship Id="rId4" Type="http://schemas.openxmlformats.org/officeDocument/2006/relationships/image" Target="../media/image4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13" Type="http://schemas.openxmlformats.org/officeDocument/2006/relationships/image" Target="../media/image62.svg"/><Relationship Id="rId3" Type="http://schemas.openxmlformats.org/officeDocument/2006/relationships/image" Target="../media/image54.svg"/><Relationship Id="rId7" Type="http://schemas.openxmlformats.org/officeDocument/2006/relationships/image" Target="../media/image23.svg"/><Relationship Id="rId12" Type="http://schemas.openxmlformats.org/officeDocument/2006/relationships/image" Target="../media/image61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60.svg"/><Relationship Id="rId5" Type="http://schemas.openxmlformats.org/officeDocument/2006/relationships/image" Target="../media/image56.svg"/><Relationship Id="rId15" Type="http://schemas.openxmlformats.org/officeDocument/2006/relationships/image" Target="../media/image64.svg"/><Relationship Id="rId10" Type="http://schemas.openxmlformats.org/officeDocument/2006/relationships/image" Target="../media/image59.png"/><Relationship Id="rId4" Type="http://schemas.openxmlformats.org/officeDocument/2006/relationships/image" Target="../media/image55.png"/><Relationship Id="rId9" Type="http://schemas.openxmlformats.org/officeDocument/2006/relationships/image" Target="../media/image58.svg"/><Relationship Id="rId14" Type="http://schemas.openxmlformats.org/officeDocument/2006/relationships/image" Target="../media/image6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36.png"/><Relationship Id="rId7" Type="http://schemas.openxmlformats.org/officeDocument/2006/relationships/image" Target="../media/image2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10" Type="http://schemas.openxmlformats.org/officeDocument/2006/relationships/image" Target="../media/image41.svg"/><Relationship Id="rId4" Type="http://schemas.openxmlformats.org/officeDocument/2006/relationships/image" Target="../media/image37.svg"/><Relationship Id="rId9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BE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7992" y="9761175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-107992" y="516300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5400000">
            <a:off x="-4809539" y="5164054"/>
            <a:ext cx="1066089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5400000">
            <a:off x="12390558" y="5164054"/>
            <a:ext cx="10753067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307213" y="3481930"/>
            <a:ext cx="9308394" cy="2390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71"/>
              </a:lnSpc>
            </a:pPr>
            <a:r>
              <a:rPr lang="en-US" sz="7700" spc="-154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ỨNG DỤNG CHƠI CỜ CARO CLIENT-SERVER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30010" y="7856384"/>
            <a:ext cx="6742506" cy="1641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84"/>
              </a:lnSpc>
            </a:pPr>
            <a:r>
              <a:rPr lang="vi-VN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Giáo viên hướng dẫn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Bùi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Dương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Thế</a:t>
            </a:r>
            <a:endParaRPr lang="en-US" sz="2800" spc="45" dirty="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algn="l">
              <a:lnSpc>
                <a:spcPts val="3184"/>
              </a:lnSpc>
            </a:pP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Nhóm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thực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hiện</a:t>
            </a:r>
            <a:r>
              <a:rPr lang="vi-VN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	       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Nhóm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1</a:t>
            </a:r>
          </a:p>
          <a:p>
            <a:pPr lvl="1">
              <a:lnSpc>
                <a:spcPts val="3184"/>
              </a:lnSpc>
            </a:pP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Đào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Vũ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Dũng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- 067205001514 </a:t>
            </a:r>
          </a:p>
          <a:p>
            <a:pPr lvl="1">
              <a:lnSpc>
                <a:spcPts val="3184"/>
              </a:lnSpc>
            </a:pP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Nguyễn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Hoàng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28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Tùng</a:t>
            </a:r>
            <a:r>
              <a:rPr lang="en-US" sz="28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- 064205002222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923A45-AEE8-4565-826D-F69A9EE45DD0}"/>
              </a:ext>
            </a:extLst>
          </p:cNvPr>
          <p:cNvSpPr txBox="1"/>
          <p:nvPr/>
        </p:nvSpPr>
        <p:spPr>
          <a:xfrm>
            <a:off x="2694606" y="6651355"/>
            <a:ext cx="6742507" cy="51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184"/>
              </a:lnSpc>
            </a:pPr>
            <a:r>
              <a:rPr lang="en-US" sz="40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Môn</a:t>
            </a:r>
            <a:r>
              <a:rPr lang="en-US" sz="40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0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học</a:t>
            </a:r>
            <a:r>
              <a:rPr lang="en-US" sz="40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40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Lập</a:t>
            </a:r>
            <a:r>
              <a:rPr lang="en-US" sz="40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0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trình</a:t>
            </a:r>
            <a:r>
              <a:rPr lang="en-US" sz="4000" spc="45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000" spc="45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mạng</a:t>
            </a:r>
            <a:endParaRPr lang="en-US" sz="4000" spc="45" dirty="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E70EA-A2DC-462F-B8A5-39643EE87AF6}"/>
              </a:ext>
            </a:extLst>
          </p:cNvPr>
          <p:cNvSpPr txBox="1"/>
          <p:nvPr/>
        </p:nvSpPr>
        <p:spPr>
          <a:xfrm>
            <a:off x="836107" y="1245334"/>
            <a:ext cx="1025060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4000" dirty="0"/>
              <a:t>Trường ĐH Giao thông Vận tải TP. HCM</a:t>
            </a:r>
          </a:p>
          <a:p>
            <a:pPr algn="ctr"/>
            <a:r>
              <a:rPr lang="vi-VN" sz="4000" dirty="0"/>
              <a:t>Viện CNTT và Điện, Điện tử</a:t>
            </a:r>
            <a:endParaRPr lang="en-US" sz="4000" dirty="0"/>
          </a:p>
        </p:txBody>
      </p:sp>
      <p:pic>
        <p:nvPicPr>
          <p:cNvPr id="1028" name="Picture 4" descr="Bộ đồ chơi cờ caro hỗ trợ phát triển tư duy, khả năng ghi nhớ và nhận biết  cho trẻ Đồ chơi trẻ em-COSY Toys Danang">
            <a:extLst>
              <a:ext uri="{FF2B5EF4-FFF2-40B4-BE49-F238E27FC236}">
                <a16:creationId xmlns:a16="http://schemas.microsoft.com/office/drawing/2014/main" id="{D1A3382F-0F5F-4B21-869B-655CC9BA0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1291" y="1635532"/>
            <a:ext cx="5676900" cy="56769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A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7992" y="9761175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243155" y="2256080"/>
            <a:ext cx="10805307" cy="6334611"/>
          </a:xfrm>
          <a:custGeom>
            <a:avLst/>
            <a:gdLst/>
            <a:ahLst/>
            <a:cxnLst/>
            <a:rect l="l" t="t" r="r" b="b"/>
            <a:pathLst>
              <a:path w="10805307" h="6334611">
                <a:moveTo>
                  <a:pt x="0" y="0"/>
                </a:moveTo>
                <a:lnTo>
                  <a:pt x="10805307" y="0"/>
                </a:lnTo>
                <a:lnTo>
                  <a:pt x="10805307" y="6334611"/>
                </a:lnTo>
                <a:lnTo>
                  <a:pt x="0" y="63346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 flipV="1">
            <a:off x="11265585" y="1966191"/>
            <a:ext cx="0" cy="10257527"/>
          </a:xfrm>
          <a:prstGeom prst="line">
            <a:avLst/>
          </a:prstGeom>
          <a:ln w="9525" cap="rnd">
            <a:solidFill>
              <a:srgbClr val="000000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2208217" y="1670465"/>
            <a:ext cx="13557029" cy="271141"/>
          </a:xfrm>
          <a:custGeom>
            <a:avLst/>
            <a:gdLst/>
            <a:ahLst/>
            <a:cxnLst/>
            <a:rect l="l" t="t" r="r" b="b"/>
            <a:pathLst>
              <a:path w="13557029" h="271141">
                <a:moveTo>
                  <a:pt x="0" y="0"/>
                </a:moveTo>
                <a:lnTo>
                  <a:pt x="13557029" y="0"/>
                </a:lnTo>
                <a:lnTo>
                  <a:pt x="13557029" y="271141"/>
                </a:lnTo>
                <a:lnTo>
                  <a:pt x="0" y="2711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182039"/>
            <a:ext cx="2659674" cy="1921614"/>
          </a:xfrm>
          <a:custGeom>
            <a:avLst/>
            <a:gdLst/>
            <a:ahLst/>
            <a:cxnLst/>
            <a:rect l="l" t="t" r="r" b="b"/>
            <a:pathLst>
              <a:path w="2659674" h="1921614">
                <a:moveTo>
                  <a:pt x="0" y="0"/>
                </a:moveTo>
                <a:lnTo>
                  <a:pt x="2659674" y="0"/>
                </a:lnTo>
                <a:lnTo>
                  <a:pt x="2659674" y="1921614"/>
                </a:lnTo>
                <a:lnTo>
                  <a:pt x="0" y="19216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7259300" y="8996534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825866" y="461933"/>
            <a:ext cx="11466304" cy="1141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829"/>
              </a:lnSpc>
            </a:pP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Demo -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Kết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thúc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trận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đấu</a:t>
            </a:r>
            <a:endParaRPr lang="en-US" sz="8100" spc="-162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265585" y="2520708"/>
            <a:ext cx="6823668" cy="7078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7232" lvl="1" indent="-358616" algn="just">
              <a:lnSpc>
                <a:spcPts val="4650"/>
              </a:lnSpc>
              <a:buFont typeface="Arial"/>
              <a:buChar char="•"/>
            </a:pP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Hệ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thống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đã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phát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hiện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5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quân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cờ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thẳng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hàng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just">
              <a:lnSpc>
                <a:spcPts val="4650"/>
              </a:lnSpc>
            </a:pPr>
            <a:endParaRPr lang="en-US" sz="3322" spc="332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717232" lvl="1" indent="-358616" algn="just">
              <a:lnSpc>
                <a:spcPts val="4650"/>
              </a:lnSpc>
              <a:buFont typeface="Arial"/>
              <a:buChar char="•"/>
            </a:pP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Một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Client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nhận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thông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báo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"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Bạn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thắng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!"</a:t>
            </a:r>
          </a:p>
          <a:p>
            <a:pPr algn="just">
              <a:lnSpc>
                <a:spcPts val="4650"/>
              </a:lnSpc>
            </a:pPr>
            <a:endParaRPr lang="en-US" sz="3322" spc="332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717232" lvl="1" indent="-358616" algn="just">
              <a:lnSpc>
                <a:spcPts val="4650"/>
              </a:lnSpc>
              <a:buFont typeface="Arial"/>
              <a:buChar char="•"/>
            </a:pP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Client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còn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lại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nhận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thông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báo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"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Bạn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đã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thua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!"</a:t>
            </a:r>
          </a:p>
          <a:p>
            <a:pPr algn="just">
              <a:lnSpc>
                <a:spcPts val="4650"/>
              </a:lnSpc>
            </a:pPr>
            <a:endParaRPr lang="en-US" sz="3322" spc="332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717232" lvl="1" indent="-358616" algn="just">
              <a:lnSpc>
                <a:spcPts val="4650"/>
              </a:lnSpc>
              <a:buFont typeface="Arial"/>
              <a:buChar char="•"/>
            </a:pP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Trận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đấu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kết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thúc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chính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xác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marL="0" lvl="0" indent="0" algn="just">
              <a:lnSpc>
                <a:spcPts val="4650"/>
              </a:lnSpc>
            </a:pPr>
            <a:endParaRPr lang="en-US" sz="3322" spc="332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BE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66839" y="-31971"/>
            <a:ext cx="3346249" cy="3346249"/>
          </a:xfrm>
          <a:custGeom>
            <a:avLst/>
            <a:gdLst/>
            <a:ahLst/>
            <a:cxnLst/>
            <a:rect l="l" t="t" r="r" b="b"/>
            <a:pathLst>
              <a:path w="3346249" h="3346249">
                <a:moveTo>
                  <a:pt x="0" y="0"/>
                </a:moveTo>
                <a:lnTo>
                  <a:pt x="3346249" y="0"/>
                </a:lnTo>
                <a:lnTo>
                  <a:pt x="3346249" y="3346249"/>
                </a:lnTo>
                <a:lnTo>
                  <a:pt x="0" y="33462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230600" y="7715616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-1486506"/>
            <a:ext cx="3235262" cy="4114800"/>
          </a:xfrm>
          <a:custGeom>
            <a:avLst/>
            <a:gdLst/>
            <a:ahLst/>
            <a:cxnLst/>
            <a:rect l="l" t="t" r="r" b="b"/>
            <a:pathLst>
              <a:path w="3235262" h="4114800">
                <a:moveTo>
                  <a:pt x="0" y="0"/>
                </a:moveTo>
                <a:lnTo>
                  <a:pt x="3235262" y="0"/>
                </a:lnTo>
                <a:lnTo>
                  <a:pt x="323526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661514" y="1190625"/>
            <a:ext cx="8964972" cy="1062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99"/>
              </a:lnSpc>
              <a:spcBef>
                <a:spcPct val="0"/>
              </a:spcBef>
            </a:pPr>
            <a:r>
              <a:rPr lang="en-US" sz="8099" b="1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Kết luậ</a:t>
            </a:r>
            <a:r>
              <a:rPr lang="en-US" sz="8099" b="1" u="none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79639" y="3239842"/>
            <a:ext cx="16728723" cy="5394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101"/>
              </a:lnSpc>
              <a:spcBef>
                <a:spcPct val="0"/>
              </a:spcBef>
            </a:pPr>
            <a:r>
              <a:rPr lang="en-US" sz="4358" b="1" spc="435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Kết</a:t>
            </a:r>
            <a:r>
              <a:rPr lang="en-US" sz="4358" b="1" spc="435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4358" b="1" spc="435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quả</a:t>
            </a:r>
            <a:r>
              <a:rPr lang="en-US" sz="4358" b="1" spc="435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: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Xây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dựng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thành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công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ứng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dụng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cờ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caro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Client-Server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hoạt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động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ổn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định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trên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mạng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Localhost.</a:t>
            </a:r>
          </a:p>
          <a:p>
            <a:pPr algn="just">
              <a:lnSpc>
                <a:spcPts val="6101"/>
              </a:lnSpc>
              <a:spcBef>
                <a:spcPct val="0"/>
              </a:spcBef>
            </a:pPr>
            <a:r>
              <a:rPr lang="en-US" sz="4358" b="1" spc="435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Thành</a:t>
            </a:r>
            <a:r>
              <a:rPr lang="en-US" sz="4358" b="1" spc="435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4358" b="1" spc="435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tựu</a:t>
            </a:r>
            <a:r>
              <a:rPr lang="en-US" sz="4358" b="1" spc="435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:</a:t>
            </a:r>
          </a:p>
          <a:p>
            <a:pPr marL="940904" lvl="1" indent="-470452" algn="just">
              <a:lnSpc>
                <a:spcPts val="6101"/>
              </a:lnSpc>
              <a:buFont typeface="Arial"/>
              <a:buChar char="•"/>
            </a:pP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Áp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dụng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hiệu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quả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kiến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thức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Socket, TCP, UDP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và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Đa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luồng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vào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sản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phẩm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marL="940904" lvl="1" indent="-470452" algn="just">
              <a:lnSpc>
                <a:spcPts val="6101"/>
              </a:lnSpc>
              <a:buFont typeface="Arial"/>
              <a:buChar char="•"/>
            </a:pP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Sản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phẩm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dễ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sử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dụng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(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tự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động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tìm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server)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và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tin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cậy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(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không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mất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nước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4358" spc="435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đi</a:t>
            </a:r>
            <a:r>
              <a:rPr lang="en-US" sz="4358" spc="435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).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A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7992" y="9821137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5689390" y="89788"/>
            <a:ext cx="2612898" cy="4114800"/>
          </a:xfrm>
          <a:custGeom>
            <a:avLst/>
            <a:gdLst/>
            <a:ahLst/>
            <a:cxnLst/>
            <a:rect l="l" t="t" r="r" b="b"/>
            <a:pathLst>
              <a:path w="2612898" h="4114800">
                <a:moveTo>
                  <a:pt x="0" y="0"/>
                </a:moveTo>
                <a:lnTo>
                  <a:pt x="2612898" y="0"/>
                </a:lnTo>
                <a:lnTo>
                  <a:pt x="261289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07778" y="-499078"/>
            <a:ext cx="2058674" cy="2518255"/>
          </a:xfrm>
          <a:custGeom>
            <a:avLst/>
            <a:gdLst/>
            <a:ahLst/>
            <a:cxnLst/>
            <a:rect l="l" t="t" r="r" b="b"/>
            <a:pathLst>
              <a:path w="2058674" h="2518255">
                <a:moveTo>
                  <a:pt x="0" y="0"/>
                </a:moveTo>
                <a:lnTo>
                  <a:pt x="2058674" y="0"/>
                </a:lnTo>
                <a:lnTo>
                  <a:pt x="2058674" y="2518256"/>
                </a:lnTo>
                <a:lnTo>
                  <a:pt x="0" y="25182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359014" y="59962"/>
            <a:ext cx="11598549" cy="653736"/>
          </a:xfrm>
          <a:custGeom>
            <a:avLst/>
            <a:gdLst/>
            <a:ahLst/>
            <a:cxnLst/>
            <a:rect l="l" t="t" r="r" b="b"/>
            <a:pathLst>
              <a:path w="11598549" h="653736">
                <a:moveTo>
                  <a:pt x="0" y="0"/>
                </a:moveTo>
                <a:lnTo>
                  <a:pt x="11598548" y="0"/>
                </a:lnTo>
                <a:lnTo>
                  <a:pt x="11598548" y="653736"/>
                </a:lnTo>
                <a:lnTo>
                  <a:pt x="0" y="6537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211736" y="9201034"/>
            <a:ext cx="9864529" cy="1145928"/>
          </a:xfrm>
          <a:custGeom>
            <a:avLst/>
            <a:gdLst/>
            <a:ahLst/>
            <a:cxnLst/>
            <a:rect l="l" t="t" r="r" b="b"/>
            <a:pathLst>
              <a:path w="9864529" h="1145928">
                <a:moveTo>
                  <a:pt x="0" y="0"/>
                </a:moveTo>
                <a:lnTo>
                  <a:pt x="9864528" y="0"/>
                </a:lnTo>
                <a:lnTo>
                  <a:pt x="9864528" y="1145928"/>
                </a:lnTo>
                <a:lnTo>
                  <a:pt x="0" y="114592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79328" y="6197485"/>
            <a:ext cx="4112524" cy="4114800"/>
          </a:xfrm>
          <a:custGeom>
            <a:avLst/>
            <a:gdLst/>
            <a:ahLst/>
            <a:cxnLst/>
            <a:rect l="l" t="t" r="r" b="b"/>
            <a:pathLst>
              <a:path w="4112524" h="4114800">
                <a:moveTo>
                  <a:pt x="0" y="0"/>
                </a:moveTo>
                <a:lnTo>
                  <a:pt x="4112524" y="0"/>
                </a:lnTo>
                <a:lnTo>
                  <a:pt x="41125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486400" y="5432170"/>
            <a:ext cx="7315200" cy="402336"/>
          </a:xfrm>
          <a:custGeom>
            <a:avLst/>
            <a:gdLst/>
            <a:ahLst/>
            <a:cxnLst/>
            <a:rect l="l" t="t" r="r" b="b"/>
            <a:pathLst>
              <a:path w="7315200" h="402336">
                <a:moveTo>
                  <a:pt x="0" y="0"/>
                </a:moveTo>
                <a:lnTo>
                  <a:pt x="7315200" y="0"/>
                </a:lnTo>
                <a:lnTo>
                  <a:pt x="7315200" y="402336"/>
                </a:lnTo>
                <a:lnTo>
                  <a:pt x="0" y="40233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801600" y="6277354"/>
            <a:ext cx="2869477" cy="3052636"/>
          </a:xfrm>
          <a:custGeom>
            <a:avLst/>
            <a:gdLst/>
            <a:ahLst/>
            <a:cxnLst/>
            <a:rect l="l" t="t" r="r" b="b"/>
            <a:pathLst>
              <a:path w="2869477" h="3052636">
                <a:moveTo>
                  <a:pt x="0" y="0"/>
                </a:moveTo>
                <a:lnTo>
                  <a:pt x="2869477" y="0"/>
                </a:lnTo>
                <a:lnTo>
                  <a:pt x="2869477" y="3052636"/>
                </a:lnTo>
                <a:lnTo>
                  <a:pt x="0" y="3052636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337115" y="3961701"/>
            <a:ext cx="15642346" cy="1141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29"/>
              </a:lnSpc>
            </a:pPr>
            <a:r>
              <a:rPr lang="en-US" sz="8100" spc="-162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Cảm ơn thầy và các bạn đã lắng nghe!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4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7992" y="9761175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6037505" y="255363"/>
            <a:ext cx="2546352" cy="2627568"/>
          </a:xfrm>
          <a:custGeom>
            <a:avLst/>
            <a:gdLst/>
            <a:ahLst/>
            <a:cxnLst/>
            <a:rect l="l" t="t" r="r" b="b"/>
            <a:pathLst>
              <a:path w="2546352" h="2627568">
                <a:moveTo>
                  <a:pt x="0" y="0"/>
                </a:moveTo>
                <a:lnTo>
                  <a:pt x="2546352" y="0"/>
                </a:lnTo>
                <a:lnTo>
                  <a:pt x="2546352" y="2627568"/>
                </a:lnTo>
                <a:lnTo>
                  <a:pt x="0" y="26275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5171992" y="7899499"/>
            <a:ext cx="3411865" cy="2716698"/>
          </a:xfrm>
          <a:custGeom>
            <a:avLst/>
            <a:gdLst/>
            <a:ahLst/>
            <a:cxnLst/>
            <a:rect l="l" t="t" r="r" b="b"/>
            <a:pathLst>
              <a:path w="3411865" h="2716698">
                <a:moveTo>
                  <a:pt x="0" y="0"/>
                </a:moveTo>
                <a:lnTo>
                  <a:pt x="3411865" y="0"/>
                </a:lnTo>
                <a:lnTo>
                  <a:pt x="3411865" y="2716698"/>
                </a:lnTo>
                <a:lnTo>
                  <a:pt x="0" y="27166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-629993" y="8539198"/>
            <a:ext cx="3149892" cy="3149892"/>
          </a:xfrm>
          <a:custGeom>
            <a:avLst/>
            <a:gdLst/>
            <a:ahLst/>
            <a:cxnLst/>
            <a:rect l="l" t="t" r="r" b="b"/>
            <a:pathLst>
              <a:path w="3149892" h="3149892">
                <a:moveTo>
                  <a:pt x="0" y="0"/>
                </a:moveTo>
                <a:lnTo>
                  <a:pt x="3149892" y="0"/>
                </a:lnTo>
                <a:lnTo>
                  <a:pt x="3149892" y="3149892"/>
                </a:lnTo>
                <a:lnTo>
                  <a:pt x="0" y="31498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5086350" y="341088"/>
            <a:ext cx="8115300" cy="1141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829"/>
              </a:lnSpc>
            </a:pP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Nội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dung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chính</a:t>
            </a:r>
            <a:endParaRPr lang="en-US" sz="8100" spc="-162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68921" y="2640044"/>
            <a:ext cx="5333575" cy="1173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77"/>
              </a:lnSpc>
            </a:pP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1. Ý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tưởng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&amp;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Mục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tiêu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Đề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tài</a:t>
            </a:r>
            <a:endParaRPr lang="en-US" sz="4199" spc="-83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094317" y="2320194"/>
            <a:ext cx="5333575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77"/>
              </a:lnSpc>
            </a:pP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4.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Tính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năng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Đặc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biệt</a:t>
            </a:r>
            <a:endParaRPr lang="en-US" sz="4199" spc="-83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094317" y="4194685"/>
            <a:ext cx="5333575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77"/>
              </a:lnSpc>
            </a:pP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5.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Luồng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chơi</a:t>
            </a:r>
            <a:endParaRPr lang="en-US" sz="4199" spc="-83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094317" y="6069176"/>
            <a:ext cx="5333575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77"/>
              </a:lnSpc>
            </a:pP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6. Demo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sản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phẩm</a:t>
            </a:r>
            <a:endParaRPr lang="en-US" sz="4199" spc="-83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094317" y="7947124"/>
            <a:ext cx="5333575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77"/>
              </a:lnSpc>
            </a:pPr>
            <a:r>
              <a:rPr lang="en-US" sz="4199" spc="-83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7. Kết luận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68921" y="5191125"/>
            <a:ext cx="5333575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77"/>
              </a:lnSpc>
            </a:pP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2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Mô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hình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Hoạt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động</a:t>
            </a:r>
            <a:endParaRPr lang="en-US" sz="4199" spc="-83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668921" y="7464720"/>
            <a:ext cx="5333575" cy="624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97"/>
              </a:lnSpc>
            </a:pP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3.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Công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ng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hệ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Nổi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bật</a:t>
            </a:r>
            <a:endParaRPr lang="en-US" sz="4199" u="none" strike="noStrike" spc="-83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47204" y="2640044"/>
            <a:ext cx="721717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7"/>
              </a:lnSpc>
              <a:spcBef>
                <a:spcPct val="0"/>
              </a:spcBef>
            </a:pPr>
            <a:r>
              <a:rPr lang="en-US" sz="4199" spc="-83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💡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7204" y="5191125"/>
            <a:ext cx="721717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7"/>
              </a:lnSpc>
              <a:spcBef>
                <a:spcPct val="0"/>
              </a:spcBef>
            </a:pPr>
            <a:r>
              <a:rPr lang="en-US" sz="4199" spc="-83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🔄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7204" y="7497105"/>
            <a:ext cx="721717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7"/>
              </a:lnSpc>
              <a:spcBef>
                <a:spcPct val="0"/>
              </a:spcBef>
            </a:pPr>
            <a:r>
              <a:rPr lang="en-US" sz="4199" spc="-83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💻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372600" y="2320194"/>
            <a:ext cx="721717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7"/>
              </a:lnSpc>
              <a:spcBef>
                <a:spcPct val="0"/>
              </a:spcBef>
            </a:pPr>
            <a:r>
              <a:rPr lang="en-US" sz="4199" spc="-83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✨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372600" y="4194685"/>
            <a:ext cx="721717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7"/>
              </a:lnSpc>
              <a:spcBef>
                <a:spcPct val="0"/>
              </a:spcBef>
            </a:pPr>
            <a:r>
              <a:rPr lang="en-US" sz="4199" spc="-83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🎮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372600" y="6072634"/>
            <a:ext cx="721717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7"/>
              </a:lnSpc>
              <a:spcBef>
                <a:spcPct val="0"/>
              </a:spcBef>
            </a:pPr>
            <a:r>
              <a:rPr lang="en-US" sz="4199" spc="-83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📱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372600" y="7950582"/>
            <a:ext cx="721717" cy="59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7"/>
              </a:lnSpc>
              <a:spcBef>
                <a:spcPct val="0"/>
              </a:spcBef>
            </a:pPr>
            <a:r>
              <a:rPr lang="en-US" sz="4199" spc="-83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🏁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A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878299" y="269194"/>
            <a:ext cx="9251992" cy="4231401"/>
          </a:xfrm>
          <a:custGeom>
            <a:avLst/>
            <a:gdLst/>
            <a:ahLst/>
            <a:cxnLst/>
            <a:rect l="l" t="t" r="r" b="b"/>
            <a:pathLst>
              <a:path w="9251992" h="4231401">
                <a:moveTo>
                  <a:pt x="0" y="0"/>
                </a:moveTo>
                <a:lnTo>
                  <a:pt x="9251992" y="0"/>
                </a:lnTo>
                <a:lnTo>
                  <a:pt x="9251992" y="4231401"/>
                </a:lnTo>
                <a:lnTo>
                  <a:pt x="0" y="42314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107992" y="9761175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2338610" y="612540"/>
            <a:ext cx="4331368" cy="4114800"/>
          </a:xfrm>
          <a:custGeom>
            <a:avLst/>
            <a:gdLst/>
            <a:ahLst/>
            <a:cxnLst/>
            <a:rect l="l" t="t" r="r" b="b"/>
            <a:pathLst>
              <a:path w="4331368" h="4114800">
                <a:moveTo>
                  <a:pt x="0" y="0"/>
                </a:moveTo>
                <a:lnTo>
                  <a:pt x="4331369" y="0"/>
                </a:lnTo>
                <a:lnTo>
                  <a:pt x="43313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611069" y="569678"/>
            <a:ext cx="6367675" cy="2256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29"/>
              </a:lnSpc>
            </a:pP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Ý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tưởng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&amp;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Mục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tiêu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Đề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tài</a:t>
            </a:r>
            <a:endParaRPr lang="en-US" sz="8100" spc="-162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71097" y="4176842"/>
            <a:ext cx="9040160" cy="4716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650"/>
              </a:lnSpc>
            </a:pPr>
            <a:r>
              <a:rPr lang="en-US" sz="3322" b="1" spc="332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Ý </a:t>
            </a:r>
            <a:r>
              <a:rPr lang="en-US" sz="3322" b="1" spc="332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tưởng</a:t>
            </a:r>
            <a:r>
              <a:rPr lang="en-US" sz="3322" b="1" spc="332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: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Vận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dụng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kiến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thức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môn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Lập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trình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mạng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vào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một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sản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phẩm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thực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tế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quen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thuộc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và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có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tính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tương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tác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cao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just">
              <a:lnSpc>
                <a:spcPts val="4650"/>
              </a:lnSpc>
            </a:pPr>
            <a:endParaRPr lang="en-US" sz="3322" spc="332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just">
              <a:lnSpc>
                <a:spcPts val="4650"/>
              </a:lnSpc>
            </a:pPr>
            <a:r>
              <a:rPr lang="en-US" sz="3322" b="1" spc="332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Sản</a:t>
            </a:r>
            <a:r>
              <a:rPr lang="en-US" sz="3322" b="1" spc="332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3322" b="1" spc="332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phẩm</a:t>
            </a:r>
            <a:r>
              <a:rPr lang="en-US" sz="3322" b="1" spc="332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: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Xây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dựng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một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trò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chơi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cờ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caro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cho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phép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2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người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chơi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thi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đấu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với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nhau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qua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mạng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nội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322" spc="33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bộ</a:t>
            </a:r>
            <a:r>
              <a:rPr lang="en-US" sz="3322" spc="33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(Localhost).</a:t>
            </a:r>
          </a:p>
          <a:p>
            <a:pPr marL="0" lvl="0" indent="0" algn="just">
              <a:lnSpc>
                <a:spcPts val="4650"/>
              </a:lnSpc>
            </a:pPr>
            <a:endParaRPr lang="en-US" sz="3322" spc="332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878299" y="5076825"/>
            <a:ext cx="8079246" cy="4536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49"/>
              </a:lnSpc>
            </a:pPr>
            <a:r>
              <a:rPr lang="en-US" sz="2892" b="1" spc="289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Mục</a:t>
            </a:r>
            <a:r>
              <a:rPr lang="en-US" sz="2892" b="1" spc="289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892" b="1" spc="289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tiêu</a:t>
            </a:r>
            <a:r>
              <a:rPr lang="en-US" sz="2892" b="1" spc="289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892" b="1" spc="289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chính</a:t>
            </a:r>
            <a:r>
              <a:rPr lang="en-US" sz="2892" b="1" spc="289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:</a:t>
            </a:r>
          </a:p>
          <a:p>
            <a:pPr marL="624467" lvl="1" indent="-312234" algn="just">
              <a:lnSpc>
                <a:spcPts val="4049"/>
              </a:lnSpc>
              <a:buFont typeface="Arial"/>
              <a:buChar char="•"/>
            </a:pP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Client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và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Server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giao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tiếp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được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với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nhau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marL="624467" lvl="1" indent="-312234" algn="just">
              <a:lnSpc>
                <a:spcPts val="4049"/>
              </a:lnSpc>
              <a:buFont typeface="Arial"/>
              <a:buChar char="•"/>
            </a:pP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Dữ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liệu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(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nước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đi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)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được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truyền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tải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chính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xác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đồng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bộ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và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theo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thời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gian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thực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marL="624467" lvl="1" indent="-312234" algn="just">
              <a:lnSpc>
                <a:spcPts val="4049"/>
              </a:lnSpc>
              <a:buFont typeface="Arial"/>
              <a:buChar char="•"/>
            </a:pP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Server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có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khả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năng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quản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lý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các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kết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nối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và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phòng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92" spc="28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chơi</a:t>
            </a:r>
            <a:r>
              <a:rPr lang="en-US" sz="2892" spc="28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marL="0" lvl="0" indent="0" algn="just">
              <a:lnSpc>
                <a:spcPts val="4049"/>
              </a:lnSpc>
            </a:pPr>
            <a:endParaRPr lang="en-US" sz="2892" spc="289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8" name="AutoShape 8"/>
          <p:cNvSpPr/>
          <p:nvPr/>
        </p:nvSpPr>
        <p:spPr>
          <a:xfrm flipV="1">
            <a:off x="9539408" y="0"/>
            <a:ext cx="0" cy="10257527"/>
          </a:xfrm>
          <a:prstGeom prst="line">
            <a:avLst/>
          </a:prstGeom>
          <a:ln w="9525" cap="rnd">
            <a:solidFill>
              <a:srgbClr val="000000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4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6018" y="4672914"/>
            <a:ext cx="7848564" cy="4078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577"/>
              </a:lnSpc>
            </a:pPr>
            <a:r>
              <a:rPr lang="en-US" sz="4199" b="1" spc="-83" dirty="0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Server (</a:t>
            </a:r>
            <a:r>
              <a:rPr lang="en-US" sz="4199" b="1" spc="-83" dirty="0" err="1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Máy</a:t>
            </a:r>
            <a:r>
              <a:rPr lang="en-US" sz="4199" b="1" spc="-83" dirty="0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 </a:t>
            </a:r>
            <a:r>
              <a:rPr lang="en-US" sz="4199" b="1" spc="-83" dirty="0" err="1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chủ</a:t>
            </a:r>
            <a:r>
              <a:rPr lang="en-US" sz="4199" b="1" spc="-83" dirty="0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):</a:t>
            </a:r>
          </a:p>
          <a:p>
            <a:pPr marL="906777" lvl="1" indent="-453388" algn="just">
              <a:lnSpc>
                <a:spcPts val="4577"/>
              </a:lnSpc>
              <a:buFont typeface="Arial"/>
              <a:buChar char="•"/>
            </a:pP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Là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trung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tâm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điều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phối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  <a:p>
            <a:pPr marL="906777" lvl="1" indent="-453388" algn="just">
              <a:lnSpc>
                <a:spcPts val="4577"/>
              </a:lnSpc>
              <a:buFont typeface="Arial"/>
              <a:buChar char="•"/>
            </a:pP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Chấp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nhận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kết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nối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,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quản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lý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người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chơi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  <a:p>
            <a:pPr marL="906777" lvl="1" indent="-453388" algn="just">
              <a:lnSpc>
                <a:spcPts val="4577"/>
              </a:lnSpc>
              <a:buFont typeface="Arial"/>
              <a:buChar char="•"/>
            </a:pP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Nhận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chuyển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tiếp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(relay)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nước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đi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đến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người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chơi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còn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lại</a:t>
            </a:r>
            <a:r>
              <a:rPr lang="en-US" sz="4199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  <a:p>
            <a:pPr marL="0" lvl="0" indent="0" algn="just">
              <a:lnSpc>
                <a:spcPts val="4577"/>
              </a:lnSpc>
            </a:pPr>
            <a:endParaRPr lang="en-US" sz="4199" spc="-83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107992" y="9761175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5035558" y="3099494"/>
            <a:ext cx="2002503" cy="1814768"/>
          </a:xfrm>
          <a:custGeom>
            <a:avLst/>
            <a:gdLst/>
            <a:ahLst/>
            <a:cxnLst/>
            <a:rect l="l" t="t" r="r" b="b"/>
            <a:pathLst>
              <a:path w="2002503" h="1814768">
                <a:moveTo>
                  <a:pt x="0" y="0"/>
                </a:moveTo>
                <a:lnTo>
                  <a:pt x="2002503" y="0"/>
                </a:lnTo>
                <a:lnTo>
                  <a:pt x="2002503" y="1814768"/>
                </a:lnTo>
                <a:lnTo>
                  <a:pt x="0" y="18147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853730" y="3289910"/>
            <a:ext cx="1819317" cy="1814768"/>
          </a:xfrm>
          <a:custGeom>
            <a:avLst/>
            <a:gdLst/>
            <a:ahLst/>
            <a:cxnLst/>
            <a:rect l="l" t="t" r="r" b="b"/>
            <a:pathLst>
              <a:path w="1819317" h="1814768">
                <a:moveTo>
                  <a:pt x="0" y="0"/>
                </a:moveTo>
                <a:lnTo>
                  <a:pt x="1819316" y="0"/>
                </a:lnTo>
                <a:lnTo>
                  <a:pt x="1819316" y="1814768"/>
                </a:lnTo>
                <a:lnTo>
                  <a:pt x="0" y="18147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350620" y="-499161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4860300" y="500634"/>
            <a:ext cx="8993429" cy="1141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829"/>
              </a:lnSpc>
            </a:pPr>
            <a:r>
              <a:rPr lang="en-US" sz="8100" spc="-162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Mô hình Hoạt động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92160" y="2116811"/>
            <a:ext cx="14703679" cy="1173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7"/>
              </a:lnSpc>
            </a:pPr>
            <a:r>
              <a:rPr lang="en-US" sz="4199" spc="-83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Mô hình Client-Server: Hệ thống gồm 2 thành phần chính.</a:t>
            </a:r>
          </a:p>
          <a:p>
            <a:pPr marL="0" lvl="0" indent="0" algn="l">
              <a:lnSpc>
                <a:spcPts val="4577"/>
              </a:lnSpc>
            </a:pPr>
            <a:endParaRPr lang="en-US" sz="4199" spc="-83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144000" y="4634814"/>
            <a:ext cx="7902285" cy="5025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997"/>
              </a:lnSpc>
            </a:pPr>
            <a:r>
              <a:rPr lang="en-US" sz="4199" b="1" spc="-83" dirty="0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Client (</a:t>
            </a:r>
            <a:r>
              <a:rPr lang="en-US" sz="4199" b="1" spc="-83" dirty="0" err="1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Máy</a:t>
            </a:r>
            <a:r>
              <a:rPr lang="en-US" sz="4199" b="1" spc="-83" dirty="0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 </a:t>
            </a:r>
            <a:r>
              <a:rPr lang="en-US" sz="4199" b="1" spc="-83" dirty="0" err="1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khác</a:t>
            </a:r>
            <a:r>
              <a:rPr lang="en-US" sz="4199" b="1" u="none" strike="noStrike" spc="-83" dirty="0" err="1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h</a:t>
            </a:r>
            <a:r>
              <a:rPr lang="en-US" sz="4199" b="1" u="none" strike="noStrike" spc="-83" dirty="0">
                <a:solidFill>
                  <a:srgbClr val="000000"/>
                </a:solidFill>
                <a:latin typeface="Faustina Bold"/>
                <a:ea typeface="Faustina Bold"/>
                <a:cs typeface="Faustina Bold"/>
                <a:sym typeface="Faustina Bold"/>
              </a:rPr>
              <a:t>):</a:t>
            </a:r>
          </a:p>
          <a:p>
            <a:pPr marL="906777" lvl="1" indent="-453388" algn="just">
              <a:lnSpc>
                <a:spcPts val="4997"/>
              </a:lnSpc>
              <a:buFont typeface="Arial"/>
              <a:buChar char="•"/>
            </a:pP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Là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giao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diện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người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dùng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để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chơi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game.</a:t>
            </a:r>
          </a:p>
          <a:p>
            <a:pPr marL="906777" lvl="1" indent="-453388" algn="just">
              <a:lnSpc>
                <a:spcPts val="4997"/>
              </a:lnSpc>
              <a:buFont typeface="Arial"/>
              <a:buChar char="•"/>
            </a:pP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Gửi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yêu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cầu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(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vào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phòng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,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gửi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nước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đi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)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đến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Server.</a:t>
            </a:r>
          </a:p>
          <a:p>
            <a:pPr marL="906777" lvl="1" indent="-453388" algn="just">
              <a:lnSpc>
                <a:spcPts val="4997"/>
              </a:lnSpc>
              <a:buFont typeface="Arial"/>
              <a:buChar char="•"/>
            </a:pP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Nhận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dữ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liệu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từ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Server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cập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nhật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bàn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cờ</a:t>
            </a:r>
            <a:r>
              <a:rPr lang="en-US" sz="4199" u="none" strike="noStrike" spc="-8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  <a:p>
            <a:pPr marL="0" lvl="0" indent="0" algn="just">
              <a:lnSpc>
                <a:spcPts val="4997"/>
              </a:lnSpc>
            </a:pPr>
            <a:endParaRPr lang="en-US" sz="4199" u="none" strike="noStrike" spc="-83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A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7992" y="9761175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flipV="1">
            <a:off x="9148762" y="0"/>
            <a:ext cx="0" cy="10257527"/>
          </a:xfrm>
          <a:prstGeom prst="line">
            <a:avLst/>
          </a:prstGeom>
          <a:ln w="9525" cap="rnd">
            <a:solidFill>
              <a:srgbClr val="000000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9144000" y="22860"/>
            <a:ext cx="9144000" cy="5120640"/>
          </a:xfrm>
          <a:custGeom>
            <a:avLst/>
            <a:gdLst/>
            <a:ahLst/>
            <a:cxnLst/>
            <a:rect l="l" t="t" r="r" b="b"/>
            <a:pathLst>
              <a:path w="9144000" h="5120640">
                <a:moveTo>
                  <a:pt x="0" y="0"/>
                </a:moveTo>
                <a:lnTo>
                  <a:pt x="9144000" y="0"/>
                </a:lnTo>
                <a:lnTo>
                  <a:pt x="9144000" y="5120640"/>
                </a:lnTo>
                <a:lnTo>
                  <a:pt x="0" y="51206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38100" cap="rnd">
            <a:solidFill>
              <a:srgbClr val="000000"/>
            </a:solidFill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148762" y="5342271"/>
            <a:ext cx="9139238" cy="4224789"/>
          </a:xfrm>
          <a:custGeom>
            <a:avLst/>
            <a:gdLst/>
            <a:ahLst/>
            <a:cxnLst/>
            <a:rect l="l" t="t" r="r" b="b"/>
            <a:pathLst>
              <a:path w="9139238" h="4224789">
                <a:moveTo>
                  <a:pt x="0" y="0"/>
                </a:moveTo>
                <a:lnTo>
                  <a:pt x="9139238" y="0"/>
                </a:lnTo>
                <a:lnTo>
                  <a:pt x="9139238" y="4224789"/>
                </a:lnTo>
                <a:lnTo>
                  <a:pt x="0" y="4224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831" t="-13825" r="-11825" b="-6548"/>
            </a:stretch>
          </a:blipFill>
          <a:ln w="38100" cap="rnd">
            <a:solidFill>
              <a:srgbClr val="000000"/>
            </a:solidFill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732685" y="2059078"/>
            <a:ext cx="7315200" cy="146304"/>
          </a:xfrm>
          <a:custGeom>
            <a:avLst/>
            <a:gdLst/>
            <a:ahLst/>
            <a:cxnLst/>
            <a:rect l="l" t="t" r="r" b="b"/>
            <a:pathLst>
              <a:path w="7315200" h="146304">
                <a:moveTo>
                  <a:pt x="0" y="0"/>
                </a:moveTo>
                <a:lnTo>
                  <a:pt x="7315200" y="0"/>
                </a:lnTo>
                <a:lnTo>
                  <a:pt x="7315200" y="146304"/>
                </a:lnTo>
                <a:lnTo>
                  <a:pt x="0" y="1463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579722" y="770568"/>
            <a:ext cx="7583111" cy="1141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29"/>
              </a:lnSpc>
            </a:pP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Công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nghệ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Nổi</a:t>
            </a:r>
            <a:r>
              <a:rPr lang="en-US" sz="8100" spc="-16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100" spc="-16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bật</a:t>
            </a:r>
            <a:endParaRPr lang="en-US" sz="8100" spc="-162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79722" y="2735425"/>
            <a:ext cx="8253976" cy="2049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90"/>
              </a:lnSpc>
            </a:pPr>
            <a:r>
              <a:rPr lang="en-US" sz="2922" b="1" spc="292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Ngôn</a:t>
            </a:r>
            <a:r>
              <a:rPr lang="en-US" sz="2922" b="1" spc="292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922" b="1" spc="292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ngữ</a:t>
            </a:r>
            <a:r>
              <a:rPr lang="en-US" sz="2922" b="1" spc="292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:</a:t>
            </a:r>
            <a:r>
              <a:rPr lang="en-US" sz="2922" spc="29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100% Java.</a:t>
            </a:r>
          </a:p>
          <a:p>
            <a:pPr algn="just">
              <a:lnSpc>
                <a:spcPts val="4090"/>
              </a:lnSpc>
            </a:pPr>
            <a:r>
              <a:rPr lang="en-US" sz="2922" b="1" spc="292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Giao </a:t>
            </a:r>
            <a:r>
              <a:rPr lang="en-US" sz="2922" b="1" spc="292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diện</a:t>
            </a:r>
            <a:r>
              <a:rPr lang="en-US" sz="2922" b="1" spc="292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(UI):</a:t>
            </a:r>
            <a:r>
              <a:rPr lang="en-US" sz="2922" spc="29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Java Swing (</a:t>
            </a:r>
            <a:r>
              <a:rPr lang="en-US" sz="2922" spc="29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đơn</a:t>
            </a:r>
            <a:r>
              <a:rPr lang="en-US" sz="2922" spc="29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922" spc="29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giản</a:t>
            </a:r>
            <a:r>
              <a:rPr lang="en-US" sz="2922" spc="29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2922" spc="29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dễ</a:t>
            </a:r>
            <a:r>
              <a:rPr lang="en-US" sz="2922" spc="29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922" spc="29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triển</a:t>
            </a:r>
            <a:r>
              <a:rPr lang="en-US" sz="2922" spc="29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922" spc="292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khai</a:t>
            </a:r>
            <a:r>
              <a:rPr lang="en-US" sz="2922" spc="292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).</a:t>
            </a:r>
          </a:p>
          <a:p>
            <a:pPr marL="0" lvl="0" indent="0" algn="just">
              <a:lnSpc>
                <a:spcPts val="4090"/>
              </a:lnSpc>
            </a:pPr>
            <a:endParaRPr lang="en-US" sz="2922" spc="292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79722" y="4842215"/>
            <a:ext cx="8253976" cy="3078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90"/>
              </a:lnSpc>
            </a:pPr>
            <a:r>
              <a:rPr lang="en-US" sz="2922" b="1" spc="292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Kết nối (Networking):</a:t>
            </a:r>
          </a:p>
          <a:p>
            <a:pPr marL="630874" lvl="1" indent="-315437" algn="just">
              <a:lnSpc>
                <a:spcPts val="4090"/>
              </a:lnSpc>
              <a:buFont typeface="Arial"/>
              <a:buChar char="•"/>
            </a:pPr>
            <a:r>
              <a:rPr lang="en-US" sz="2922" spc="292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Java Sockets: Nền tảng giao tiếp mạng.</a:t>
            </a:r>
          </a:p>
          <a:p>
            <a:pPr marL="630874" lvl="1" indent="-315437" algn="just">
              <a:lnSpc>
                <a:spcPts val="4090"/>
              </a:lnSpc>
              <a:buFont typeface="Arial"/>
              <a:buChar char="•"/>
            </a:pPr>
            <a:r>
              <a:rPr lang="en-US" sz="2922" spc="292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TCP &amp; UDP: Sử dụng kết hợp cả hai giao thức.</a:t>
            </a:r>
          </a:p>
          <a:p>
            <a:pPr marL="0" lvl="0" indent="0" algn="just">
              <a:lnSpc>
                <a:spcPts val="4090"/>
              </a:lnSpc>
            </a:pPr>
            <a:endParaRPr lang="en-US" sz="2922" spc="292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79722" y="7950598"/>
            <a:ext cx="8253976" cy="102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90"/>
              </a:lnSpc>
            </a:pPr>
            <a:r>
              <a:rPr lang="en-US" sz="2922" b="1" spc="292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Phía Server:</a:t>
            </a:r>
            <a:r>
              <a:rPr lang="en-US" sz="2922" spc="292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Multithreading (Đa luồng) để xử lý nhiều client cùng lúc.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BE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7992" y="9778275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flipV="1">
            <a:off x="8910341" y="2428683"/>
            <a:ext cx="0" cy="10257527"/>
          </a:xfrm>
          <a:prstGeom prst="line">
            <a:avLst/>
          </a:prstGeom>
          <a:ln w="9525" cap="rnd">
            <a:solidFill>
              <a:srgbClr val="000000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5252741" y="17100"/>
            <a:ext cx="7315200" cy="412311"/>
          </a:xfrm>
          <a:custGeom>
            <a:avLst/>
            <a:gdLst/>
            <a:ahLst/>
            <a:cxnLst/>
            <a:rect l="l" t="t" r="r" b="b"/>
            <a:pathLst>
              <a:path w="7315200" h="412311">
                <a:moveTo>
                  <a:pt x="0" y="0"/>
                </a:moveTo>
                <a:lnTo>
                  <a:pt x="7315200" y="0"/>
                </a:lnTo>
                <a:lnTo>
                  <a:pt x="7315200" y="412311"/>
                </a:lnTo>
                <a:lnTo>
                  <a:pt x="0" y="4123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230600" y="82467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28117" y="2906979"/>
            <a:ext cx="7848564" cy="6411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577"/>
              </a:lnSpc>
            </a:pPr>
            <a:r>
              <a:rPr lang="en-US" sz="4199" b="1" spc="-83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UDP (Giao </a:t>
            </a:r>
            <a:r>
              <a:rPr lang="en-US" sz="4199" b="1" spc="-83" dirty="0" err="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thức</a:t>
            </a:r>
            <a:r>
              <a:rPr lang="en-US" sz="4199" b="1" spc="-83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 </a:t>
            </a:r>
            <a:r>
              <a:rPr lang="en-US" sz="4199" b="1" spc="-83" dirty="0" err="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không</a:t>
            </a:r>
            <a:r>
              <a:rPr lang="en-US" sz="4199" b="1" spc="-83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 tin </a:t>
            </a:r>
            <a:r>
              <a:rPr lang="en-US" sz="4199" b="1" spc="-83" dirty="0" err="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cậy</a:t>
            </a:r>
            <a:r>
              <a:rPr lang="en-US" sz="4199" b="1" spc="-83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):</a:t>
            </a:r>
          </a:p>
          <a:p>
            <a:pPr marL="906777" lvl="1" indent="-453388" algn="just">
              <a:lnSpc>
                <a:spcPts val="4577"/>
              </a:lnSpc>
              <a:buFont typeface="Arial"/>
              <a:buChar char="•"/>
            </a:pP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Công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dụng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Tự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động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tìm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kiếm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Server.</a:t>
            </a:r>
          </a:p>
          <a:p>
            <a:pPr marL="906777" lvl="1" indent="-453388" algn="just">
              <a:lnSpc>
                <a:spcPts val="4577"/>
              </a:lnSpc>
              <a:buFont typeface="Arial"/>
              <a:buChar char="•"/>
            </a:pP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Cách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thức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Client "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hét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lên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" (broadcast)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trong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mạng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Localhost, Server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nghe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thấy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và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"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trả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lời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"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lại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địa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chỉ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của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mình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.</a:t>
            </a:r>
          </a:p>
          <a:p>
            <a:pPr marL="906777" lvl="1" indent="-453388" algn="just">
              <a:lnSpc>
                <a:spcPts val="4577"/>
              </a:lnSpc>
              <a:buFont typeface="Arial"/>
              <a:buChar char="•"/>
            </a:pP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Lợi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ích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Người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chơi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không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cần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nhập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địa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chỉ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IP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của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Server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thủ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công</a:t>
            </a:r>
            <a:r>
              <a:rPr lang="en-US" sz="4199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.</a:t>
            </a:r>
          </a:p>
          <a:p>
            <a:pPr marL="0" lvl="0" indent="0" algn="just">
              <a:lnSpc>
                <a:spcPts val="4577"/>
              </a:lnSpc>
            </a:pPr>
            <a:endParaRPr lang="en-US" sz="4199" spc="-83" dirty="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360258" y="8991936"/>
            <a:ext cx="7315200" cy="566928"/>
          </a:xfrm>
          <a:custGeom>
            <a:avLst/>
            <a:gdLst/>
            <a:ahLst/>
            <a:cxnLst/>
            <a:rect l="l" t="t" r="r" b="b"/>
            <a:pathLst>
              <a:path w="7315200" h="566928">
                <a:moveTo>
                  <a:pt x="0" y="0"/>
                </a:moveTo>
                <a:lnTo>
                  <a:pt x="7315200" y="0"/>
                </a:lnTo>
                <a:lnTo>
                  <a:pt x="7315200" y="566928"/>
                </a:lnTo>
                <a:lnTo>
                  <a:pt x="0" y="5669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658675" y="814996"/>
            <a:ext cx="14970650" cy="1225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27"/>
              </a:lnSpc>
            </a:pPr>
            <a:r>
              <a:rPr lang="en-US" sz="8649" spc="-17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Tính</a:t>
            </a:r>
            <a:r>
              <a:rPr lang="en-US" sz="8649" spc="-17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649" spc="-17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năng</a:t>
            </a:r>
            <a:r>
              <a:rPr lang="en-US" sz="8649" spc="-17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649" spc="-17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Đặc</a:t>
            </a:r>
            <a:r>
              <a:rPr lang="en-US" sz="8649" spc="-17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649" spc="-172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biệt</a:t>
            </a:r>
            <a:r>
              <a:rPr lang="en-US" sz="8649" spc="-172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- "2-Protocol"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44000" y="2868879"/>
            <a:ext cx="7902285" cy="566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997"/>
              </a:lnSpc>
            </a:pPr>
            <a:r>
              <a:rPr lang="en-US" sz="4199" b="1" spc="-83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TCP (Giao </a:t>
            </a:r>
            <a:r>
              <a:rPr lang="en-US" sz="4199" b="1" spc="-83" dirty="0" err="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thức</a:t>
            </a:r>
            <a:r>
              <a:rPr lang="en-US" sz="4199" b="1" u="none" strike="noStrike" spc="-83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 tin </a:t>
            </a:r>
            <a:r>
              <a:rPr lang="en-US" sz="4199" b="1" u="none" strike="noStrike" spc="-83" dirty="0" err="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cậy</a:t>
            </a:r>
            <a:r>
              <a:rPr lang="en-US" sz="4199" b="1" u="none" strike="noStrike" spc="-83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):</a:t>
            </a:r>
          </a:p>
          <a:p>
            <a:pPr marL="906777" lvl="1" indent="-453388" algn="just">
              <a:lnSpc>
                <a:spcPts val="4997"/>
              </a:lnSpc>
              <a:buFont typeface="Arial"/>
              <a:buChar char="•"/>
            </a:pP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Công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dụng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Chơi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game.</a:t>
            </a:r>
          </a:p>
          <a:p>
            <a:pPr marL="906777" lvl="1" indent="-453388" algn="just">
              <a:lnSpc>
                <a:spcPts val="4997"/>
              </a:lnSpc>
              <a:buFont typeface="Arial"/>
              <a:buChar char="•"/>
            </a:pP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Cách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thức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Dùng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để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truyền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mọi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dữ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liệu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quan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trọng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tạo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phòng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,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vào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phòng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,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và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đặc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biệt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là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tọa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độ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nước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đi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.</a:t>
            </a:r>
          </a:p>
          <a:p>
            <a:pPr marL="906777" lvl="1" indent="-453388" algn="just">
              <a:lnSpc>
                <a:spcPts val="4997"/>
              </a:lnSpc>
              <a:buFont typeface="Arial"/>
              <a:buChar char="•"/>
            </a:pP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Lợi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ích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Đảm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bảo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nước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đi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không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bị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mất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,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không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sai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thứ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4199" u="none" strike="noStrike" spc="-83" dirty="0" err="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tự</a:t>
            </a:r>
            <a:r>
              <a:rPr lang="en-US" sz="4199" u="none" strike="noStrike" spc="-83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.</a:t>
            </a:r>
          </a:p>
          <a:p>
            <a:pPr marL="0" lvl="0" indent="0" algn="just">
              <a:lnSpc>
                <a:spcPts val="4997"/>
              </a:lnSpc>
            </a:pPr>
            <a:endParaRPr lang="en-US" sz="4199" u="none" strike="noStrike" spc="-83" dirty="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A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1792016" y="5146282"/>
            <a:ext cx="10257527" cy="0"/>
          </a:xfrm>
          <a:prstGeom prst="line">
            <a:avLst/>
          </a:prstGeom>
          <a:ln w="9525" cap="rnd">
            <a:solidFill>
              <a:srgbClr val="000000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6920779" y="0"/>
            <a:ext cx="9554636" cy="10134718"/>
          </a:xfrm>
          <a:custGeom>
            <a:avLst/>
            <a:gdLst/>
            <a:ahLst/>
            <a:cxnLst/>
            <a:rect l="l" t="t" r="r" b="b"/>
            <a:pathLst>
              <a:path w="9554636" h="10134718">
                <a:moveTo>
                  <a:pt x="0" y="0"/>
                </a:moveTo>
                <a:lnTo>
                  <a:pt x="9554635" y="0"/>
                </a:lnTo>
                <a:lnTo>
                  <a:pt x="9554635" y="10134718"/>
                </a:lnTo>
                <a:lnTo>
                  <a:pt x="0" y="101347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8" r="-108" b="-37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193954" y="-842018"/>
            <a:ext cx="4188092" cy="4114800"/>
          </a:xfrm>
          <a:custGeom>
            <a:avLst/>
            <a:gdLst/>
            <a:ahLst/>
            <a:cxnLst/>
            <a:rect l="l" t="t" r="r" b="b"/>
            <a:pathLst>
              <a:path w="4188092" h="4114800">
                <a:moveTo>
                  <a:pt x="0" y="0"/>
                </a:moveTo>
                <a:lnTo>
                  <a:pt x="4188092" y="0"/>
                </a:lnTo>
                <a:lnTo>
                  <a:pt x="41880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72266" y="4191125"/>
            <a:ext cx="4572000" cy="4114800"/>
          </a:xfrm>
          <a:custGeom>
            <a:avLst/>
            <a:gdLst/>
            <a:ahLst/>
            <a:cxnLst/>
            <a:rect l="l" t="t" r="r" b="b"/>
            <a:pathLst>
              <a:path w="4572000" h="41148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-2094046" y="6172200"/>
            <a:ext cx="4188092" cy="4114800"/>
          </a:xfrm>
          <a:custGeom>
            <a:avLst/>
            <a:gdLst/>
            <a:ahLst/>
            <a:cxnLst/>
            <a:rect l="l" t="t" r="r" b="b"/>
            <a:pathLst>
              <a:path w="4188092" h="4114800">
                <a:moveTo>
                  <a:pt x="0" y="0"/>
                </a:moveTo>
                <a:lnTo>
                  <a:pt x="4188092" y="0"/>
                </a:lnTo>
                <a:lnTo>
                  <a:pt x="41880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371598"/>
            <a:ext cx="5059131" cy="208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99"/>
              </a:lnSpc>
              <a:spcBef>
                <a:spcPct val="0"/>
              </a:spcBef>
            </a:pPr>
            <a:r>
              <a:rPr lang="en-US" sz="809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Luồ</a:t>
            </a:r>
            <a:r>
              <a:rPr lang="en-US" sz="8099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ng</a:t>
            </a:r>
            <a:r>
              <a:rPr lang="en-US" sz="8099" u="none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8099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chơi</a:t>
            </a:r>
            <a:r>
              <a:rPr lang="en-US" sz="8099" u="none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(User Flow)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71797" y="236852"/>
            <a:ext cx="4652600" cy="972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5"/>
              </a:lnSpc>
              <a:spcBef>
                <a:spcPct val="0"/>
              </a:spcBef>
            </a:pP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Server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khởi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động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chờ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kết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nối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98804" y="1982785"/>
            <a:ext cx="4969282" cy="972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5"/>
              </a:lnSpc>
              <a:spcBef>
                <a:spcPct val="0"/>
              </a:spcBef>
            </a:pP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Mở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ứng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dụng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,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tự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động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tìm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thấy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Server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kết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nối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07278" y="3719002"/>
            <a:ext cx="4447460" cy="972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5"/>
              </a:lnSpc>
              <a:spcBef>
                <a:spcPct val="0"/>
              </a:spcBef>
            </a:pP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Làm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tương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tự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kết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nối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vào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407278" y="5415722"/>
            <a:ext cx="4585656" cy="972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5"/>
              </a:lnSpc>
              <a:spcBef>
                <a:spcPct val="0"/>
              </a:spcBef>
            </a:pP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Trận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đấu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bắt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đầu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 Server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chỉ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định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X (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trước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)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98704" y="7176959"/>
            <a:ext cx="5069383" cy="972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4"/>
              </a:lnSpc>
              <a:spcBef>
                <a:spcPct val="0"/>
              </a:spcBef>
            </a:pPr>
            <a:r>
              <a:rPr lang="en-US" sz="3499" spc="-6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Client X </a:t>
            </a:r>
            <a:r>
              <a:rPr lang="en-US" sz="3499" spc="-6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đánh</a:t>
            </a:r>
            <a:r>
              <a:rPr lang="en-US" sz="3499" spc="-6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-&gt; </a:t>
            </a:r>
            <a:r>
              <a:rPr lang="en-US" sz="3499" spc="-6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Gửi</a:t>
            </a:r>
            <a:r>
              <a:rPr lang="en-US" sz="3499" spc="-6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499" spc="-6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nước</a:t>
            </a:r>
            <a:r>
              <a:rPr lang="en-US" sz="3499" spc="-6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499" spc="-6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đi</a:t>
            </a:r>
            <a:r>
              <a:rPr lang="en-US" sz="3499" spc="-6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-&gt; Server -&gt; </a:t>
            </a:r>
            <a:r>
              <a:rPr lang="en-US" sz="3499" spc="-6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Gửi</a:t>
            </a:r>
            <a:r>
              <a:rPr lang="en-US" sz="3499" spc="-6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-&gt; Client O.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57898" y="8807003"/>
            <a:ext cx="4880396" cy="1144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2"/>
              </a:lnSpc>
              <a:spcBef>
                <a:spcPct val="0"/>
              </a:spcBef>
            </a:pP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Client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tự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kiểm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tra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thắng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Gửi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thông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báo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kết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thúc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cho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Server, Server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báo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cho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Client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còn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2800" spc="-56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lại</a:t>
            </a:r>
            <a:r>
              <a:rPr lang="en-US" sz="2800" spc="-56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12633" y="8187878"/>
            <a:ext cx="1158175" cy="1062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1"/>
              </a:lnSpc>
              <a:spcBef>
                <a:spcPct val="0"/>
              </a:spcBef>
            </a:pPr>
            <a:r>
              <a:rPr lang="en-US" sz="3799" spc="-75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Kết</a:t>
            </a:r>
            <a:r>
              <a:rPr lang="en-US" sz="3799" spc="-75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799" spc="-75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thúc</a:t>
            </a:r>
            <a:endParaRPr lang="en-US" sz="3799" spc="-75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796128" y="6571550"/>
            <a:ext cx="1151337" cy="1062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1"/>
              </a:lnSpc>
              <a:spcBef>
                <a:spcPct val="0"/>
              </a:spcBef>
            </a:pPr>
            <a:r>
              <a:rPr lang="en-US" sz="3799" spc="-75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Trong</a:t>
            </a:r>
            <a:r>
              <a:rPr lang="en-US" sz="3799" spc="-75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799" spc="-75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trận</a:t>
            </a:r>
            <a:endParaRPr lang="en-US" sz="3799" spc="-75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449370" y="1828798"/>
            <a:ext cx="1389261" cy="547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3"/>
              </a:lnSpc>
              <a:spcBef>
                <a:spcPct val="0"/>
              </a:spcBef>
            </a:pPr>
            <a:r>
              <a:rPr lang="en-US" sz="3650" spc="-7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Client 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371797" y="3570540"/>
            <a:ext cx="1433810" cy="547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3"/>
              </a:lnSpc>
              <a:spcBef>
                <a:spcPct val="0"/>
              </a:spcBef>
            </a:pPr>
            <a:r>
              <a:rPr lang="en-US" sz="3650" spc="-7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Client 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192596" y="119193"/>
            <a:ext cx="1256773" cy="547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3"/>
              </a:lnSpc>
              <a:spcBef>
                <a:spcPct val="0"/>
              </a:spcBef>
            </a:pPr>
            <a:r>
              <a:rPr lang="en-US" sz="3650" spc="-73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Server 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A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7992" y="9761175"/>
            <a:ext cx="18503984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flipV="1">
            <a:off x="9732999" y="0"/>
            <a:ext cx="0" cy="10257527"/>
          </a:xfrm>
          <a:prstGeom prst="line">
            <a:avLst/>
          </a:prstGeom>
          <a:ln w="9525" cap="rnd">
            <a:solidFill>
              <a:srgbClr val="000000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9737762" y="2103859"/>
            <a:ext cx="8391761" cy="6262352"/>
          </a:xfrm>
          <a:custGeom>
            <a:avLst/>
            <a:gdLst/>
            <a:ahLst/>
            <a:cxnLst/>
            <a:rect l="l" t="t" r="r" b="b"/>
            <a:pathLst>
              <a:path w="8391761" h="6262352">
                <a:moveTo>
                  <a:pt x="0" y="0"/>
                </a:moveTo>
                <a:lnTo>
                  <a:pt x="8391761" y="0"/>
                </a:lnTo>
                <a:lnTo>
                  <a:pt x="8391761" y="6262352"/>
                </a:lnTo>
                <a:lnTo>
                  <a:pt x="0" y="62623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38100" cap="rnd">
            <a:solidFill>
              <a:srgbClr val="000000"/>
            </a:solidFill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3875" y="1357313"/>
            <a:ext cx="9667212" cy="5597632"/>
          </a:xfrm>
          <a:custGeom>
            <a:avLst/>
            <a:gdLst/>
            <a:ahLst/>
            <a:cxnLst/>
            <a:rect l="l" t="t" r="r" b="b"/>
            <a:pathLst>
              <a:path w="9667212" h="5597632">
                <a:moveTo>
                  <a:pt x="0" y="0"/>
                </a:moveTo>
                <a:lnTo>
                  <a:pt x="9667212" y="0"/>
                </a:lnTo>
                <a:lnTo>
                  <a:pt x="9667212" y="5597632"/>
                </a:lnTo>
                <a:lnTo>
                  <a:pt x="0" y="55976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97" b="-348"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9799332" y="190893"/>
            <a:ext cx="8268621" cy="1816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10"/>
              </a:lnSpc>
            </a:pPr>
            <a:r>
              <a:rPr lang="en-US" sz="701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Demo</a:t>
            </a:r>
          </a:p>
          <a:p>
            <a:pPr marL="0" lvl="0" indent="0" algn="ctr">
              <a:lnSpc>
                <a:spcPts val="7010"/>
              </a:lnSpc>
              <a:spcBef>
                <a:spcPct val="0"/>
              </a:spcBef>
            </a:pPr>
            <a:r>
              <a:rPr lang="en-US" sz="7010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Khởi</a:t>
            </a:r>
            <a:r>
              <a:rPr lang="en-US" sz="7010" u="none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7010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động</a:t>
            </a:r>
            <a:r>
              <a:rPr lang="en-US" sz="7010" u="none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&amp; </a:t>
            </a:r>
            <a:r>
              <a:rPr lang="en-US" sz="7010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Vào</a:t>
            </a:r>
            <a:r>
              <a:rPr lang="en-US" sz="7010" u="none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7010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trận</a:t>
            </a:r>
            <a:endParaRPr lang="en-US" sz="7010" u="none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599860" y="8508313"/>
            <a:ext cx="6667564" cy="1122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59"/>
              </a:lnSpc>
              <a:spcBef>
                <a:spcPct val="0"/>
              </a:spcBef>
            </a:pP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Server </a:t>
            </a:r>
            <a:r>
              <a:rPr lang="en-US" sz="3999" spc="-7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đã</a:t>
            </a: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999" spc="-7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khởi</a:t>
            </a: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999" spc="-7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động</a:t>
            </a: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999" spc="-7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thành</a:t>
            </a: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999" spc="-7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công</a:t>
            </a: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999" spc="-7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</a:t>
            </a: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999" spc="-7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đang</a:t>
            </a: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999" spc="-7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lắng</a:t>
            </a: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999" spc="-7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nghe</a:t>
            </a:r>
            <a:r>
              <a:rPr lang="en-US" sz="3999" spc="-7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75" y="7329796"/>
            <a:ext cx="9248999" cy="1449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5"/>
              </a:lnSpc>
              <a:spcBef>
                <a:spcPct val="0"/>
              </a:spcBef>
            </a:pP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Hai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cửa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sổ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Client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đã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kết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nối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.</a:t>
            </a:r>
          </a:p>
          <a:p>
            <a:pPr algn="ctr">
              <a:lnSpc>
                <a:spcPts val="3815"/>
              </a:lnSpc>
              <a:spcBef>
                <a:spcPct val="0"/>
              </a:spcBef>
            </a:pP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Client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bên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trái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(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Người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chơi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1)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được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đi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trước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(X)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và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nhận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thông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báo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"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Đã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tìm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thấy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3500" spc="-70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trận</a:t>
            </a:r>
            <a:r>
              <a:rPr lang="en-US" sz="3500" spc="-70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!..."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4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7656142" y="29473"/>
            <a:ext cx="0" cy="10257527"/>
          </a:xfrm>
          <a:prstGeom prst="line">
            <a:avLst/>
          </a:prstGeom>
          <a:ln w="9525" cap="rnd">
            <a:solidFill>
              <a:srgbClr val="000000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7656142" y="1393582"/>
            <a:ext cx="10631858" cy="6246217"/>
          </a:xfrm>
          <a:custGeom>
            <a:avLst/>
            <a:gdLst/>
            <a:ahLst/>
            <a:cxnLst/>
            <a:rect l="l" t="t" r="r" b="b"/>
            <a:pathLst>
              <a:path w="10631858" h="6246217">
                <a:moveTo>
                  <a:pt x="0" y="0"/>
                </a:moveTo>
                <a:lnTo>
                  <a:pt x="10631858" y="0"/>
                </a:lnTo>
                <a:lnTo>
                  <a:pt x="10631858" y="6246217"/>
                </a:lnTo>
                <a:lnTo>
                  <a:pt x="0" y="62462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5573742" y="8228075"/>
            <a:ext cx="2714258" cy="2759412"/>
          </a:xfrm>
          <a:custGeom>
            <a:avLst/>
            <a:gdLst/>
            <a:ahLst/>
            <a:cxnLst/>
            <a:rect l="l" t="t" r="r" b="b"/>
            <a:pathLst>
              <a:path w="2714258" h="2759412">
                <a:moveTo>
                  <a:pt x="0" y="0"/>
                </a:moveTo>
                <a:lnTo>
                  <a:pt x="2714258" y="0"/>
                </a:lnTo>
                <a:lnTo>
                  <a:pt x="2714258" y="2759412"/>
                </a:lnTo>
                <a:lnTo>
                  <a:pt x="0" y="27594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763932">
            <a:off x="634376" y="367636"/>
            <a:ext cx="1560848" cy="2418215"/>
          </a:xfrm>
          <a:custGeom>
            <a:avLst/>
            <a:gdLst/>
            <a:ahLst/>
            <a:cxnLst/>
            <a:rect l="l" t="t" r="r" b="b"/>
            <a:pathLst>
              <a:path w="1560848" h="2418215">
                <a:moveTo>
                  <a:pt x="0" y="0"/>
                </a:moveTo>
                <a:lnTo>
                  <a:pt x="1560848" y="0"/>
                </a:lnTo>
                <a:lnTo>
                  <a:pt x="1560848" y="2418215"/>
                </a:lnTo>
                <a:lnTo>
                  <a:pt x="0" y="24182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64261" y="4443538"/>
            <a:ext cx="7315200" cy="146304"/>
          </a:xfrm>
          <a:custGeom>
            <a:avLst/>
            <a:gdLst/>
            <a:ahLst/>
            <a:cxnLst/>
            <a:rect l="l" t="t" r="r" b="b"/>
            <a:pathLst>
              <a:path w="7315200" h="146304">
                <a:moveTo>
                  <a:pt x="0" y="0"/>
                </a:moveTo>
                <a:lnTo>
                  <a:pt x="7315200" y="0"/>
                </a:lnTo>
                <a:lnTo>
                  <a:pt x="7315200" y="146304"/>
                </a:lnTo>
                <a:lnTo>
                  <a:pt x="0" y="14630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408999" y="-782508"/>
            <a:ext cx="3090496" cy="4114800"/>
          </a:xfrm>
          <a:custGeom>
            <a:avLst/>
            <a:gdLst/>
            <a:ahLst/>
            <a:cxnLst/>
            <a:rect l="l" t="t" r="r" b="b"/>
            <a:pathLst>
              <a:path w="3090496" h="4114800">
                <a:moveTo>
                  <a:pt x="0" y="0"/>
                </a:moveTo>
                <a:lnTo>
                  <a:pt x="3090496" y="0"/>
                </a:lnTo>
                <a:lnTo>
                  <a:pt x="309049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" y="2382970"/>
            <a:ext cx="7651379" cy="2060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7999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Demo </a:t>
            </a:r>
          </a:p>
          <a:p>
            <a:pPr marL="0" lvl="0" indent="0" algn="ctr">
              <a:lnSpc>
                <a:spcPts val="7999"/>
              </a:lnSpc>
              <a:spcBef>
                <a:spcPct val="0"/>
              </a:spcBef>
            </a:pPr>
            <a:r>
              <a:rPr lang="en-US" sz="7999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Đồ</a:t>
            </a:r>
            <a:r>
              <a:rPr lang="en-US" sz="7999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ng</a:t>
            </a:r>
            <a:r>
              <a:rPr lang="en-US" sz="7999" u="none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7999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bộ</a:t>
            </a:r>
            <a:r>
              <a:rPr lang="en-US" sz="7999" u="none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7999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nước</a:t>
            </a:r>
            <a:r>
              <a:rPr lang="en-US" sz="7999" u="none" dirty="0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 </a:t>
            </a:r>
            <a:r>
              <a:rPr lang="en-US" sz="7999" u="none" dirty="0" err="1">
                <a:solidFill>
                  <a:srgbClr val="000000"/>
                </a:solidFill>
                <a:latin typeface="Faustina"/>
                <a:ea typeface="Faustina"/>
                <a:cs typeface="Faustina"/>
                <a:sym typeface="Faustina"/>
              </a:rPr>
              <a:t>đi</a:t>
            </a:r>
            <a:endParaRPr lang="en-US" sz="7999" u="none" dirty="0">
              <a:solidFill>
                <a:srgbClr val="000000"/>
              </a:solidFill>
              <a:latin typeface="Faustina"/>
              <a:ea typeface="Faustina"/>
              <a:cs typeface="Faustina"/>
              <a:sym typeface="Faustin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78689" y="5307836"/>
            <a:ext cx="4127649" cy="646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319"/>
              </a:lnSpc>
              <a:spcBef>
                <a:spcPct val="0"/>
              </a:spcBef>
            </a:pPr>
            <a:r>
              <a:rPr lang="en-US" sz="3799" b="1" spc="379" dirty="0" err="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Điể</a:t>
            </a:r>
            <a:r>
              <a:rPr lang="en-US" sz="3799" b="1" u="none" spc="379" dirty="0" err="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m</a:t>
            </a:r>
            <a:r>
              <a:rPr lang="en-US" sz="3799" b="1" u="none" spc="379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 </a:t>
            </a:r>
            <a:r>
              <a:rPr lang="en-US" sz="3799" b="1" u="none" spc="379" dirty="0" err="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mấu</a:t>
            </a:r>
            <a:r>
              <a:rPr lang="en-US" sz="3799" b="1" u="none" spc="379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 </a:t>
            </a:r>
            <a:r>
              <a:rPr lang="en-US" sz="3799" b="1" u="none" spc="379" dirty="0" err="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chốt</a:t>
            </a:r>
            <a:r>
              <a:rPr lang="en-US" sz="3799" b="1" u="none" spc="379" dirty="0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:</a:t>
            </a:r>
            <a:r>
              <a:rPr lang="en-US" sz="3799" u="none" spc="379" dirty="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40801" y="7984553"/>
            <a:ext cx="5862539" cy="506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5"/>
              </a:lnSpc>
              <a:spcBef>
                <a:spcPct val="0"/>
              </a:spcBef>
            </a:pPr>
            <a:r>
              <a:rPr lang="en-US" sz="3500" spc="-7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Hình ảnh 2: Client đang thi đấu.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57378" y="6404800"/>
            <a:ext cx="6728966" cy="2634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41"/>
              </a:lnSpc>
              <a:spcBef>
                <a:spcPct val="0"/>
              </a:spcBef>
            </a:pPr>
            <a:r>
              <a:rPr lang="en-US" sz="3799" spc="-75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Bàn cờ trên cả 2 máy được đồng bộ hóa hoàn hảo. Nước đi (X hoặc O) xuất hiện ngay lập tức trên máy của đối thủ sau khi được gửi.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  <p:bldP spid="9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810</Words>
  <Application>Microsoft Office PowerPoint</Application>
  <PresentationFormat>Custom</PresentationFormat>
  <Paragraphs>94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Arimo Bold</vt:lpstr>
      <vt:lpstr>Faustina Bold</vt:lpstr>
      <vt:lpstr>Arial</vt:lpstr>
      <vt:lpstr>Faustina</vt:lpstr>
      <vt:lpstr>Asap Bold</vt:lpstr>
      <vt:lpstr>Asap</vt:lpstr>
      <vt:lpstr>Arimo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thuyết trình Ứng dụng cờ Caro Server-Client</dc:title>
  <cp:lastModifiedBy>kiritohackiem05@gmail.com</cp:lastModifiedBy>
  <cp:revision>5</cp:revision>
  <dcterms:created xsi:type="dcterms:W3CDTF">2006-08-16T00:00:00Z</dcterms:created>
  <dcterms:modified xsi:type="dcterms:W3CDTF">2025-11-16T15:59:18Z</dcterms:modified>
  <dc:identifier>DAG42voBMVM</dc:identifier>
</cp:coreProperties>
</file>

<file path=docProps/thumbnail.jpeg>
</file>